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>
      <p:cViewPr varScale="1">
        <p:scale>
          <a:sx n="75" d="100"/>
          <a:sy n="75" d="100"/>
        </p:scale>
        <p:origin x="3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17144-A261-481D-B094-ABCBEABD17BC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074E26-1EFE-4DB3-8821-FE49BD0FA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19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074E26-1EFE-4DB3-8821-FE49BD0FA6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46818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80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0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48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93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8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7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2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4048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6028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5F5260A-A32C-431D-A154-D06AF01A0255}" type="datetimeFigureOut">
              <a:rPr lang="en-US" smtClean="0"/>
              <a:t>7/5/2021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B1474E2-CB29-46C2-B829-24C0E5CFA1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1078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lo-online.com/home/article/13005240/vitamin-d-testing-clinical-and-laboratory-considerations" TargetMode="External"/><Relationship Id="rId7" Type="http://schemas.openxmlformats.org/officeDocument/2006/relationships/hyperlink" Target="https://medlineplus.gov/lab-tests/vitamin-d-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abtestsonline.org/tests/vitamin-d-tests" TargetMode="External"/><Relationship Id="rId5" Type="http://schemas.openxmlformats.org/officeDocument/2006/relationships/hyperlink" Target="https://labtestsonline.org/tests/vitamin-b12-and-folate" TargetMode="External"/><Relationship Id="rId4" Type="http://schemas.openxmlformats.org/officeDocument/2006/relationships/hyperlink" Target="https://www.healthline.com/health/vitamin-b12-leve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A9B35-3E49-4547-A392-EB6F74E43E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31818"/>
            <a:ext cx="9144000" cy="1330037"/>
          </a:xfrm>
        </p:spPr>
        <p:txBody>
          <a:bodyPr>
            <a:normAutofit/>
          </a:bodyPr>
          <a:lstStyle/>
          <a:p>
            <a:r>
              <a:rPr lang="en-US" sz="3200" b="1" dirty="0"/>
              <a:t>Serum concentration Tests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0C7E58-0AC2-4161-AC16-D6EAACA85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549380"/>
          </a:xfrm>
        </p:spPr>
        <p:txBody>
          <a:bodyPr>
            <a:normAutofit/>
          </a:bodyPr>
          <a:lstStyle/>
          <a:p>
            <a:r>
              <a:rPr lang="en-US" dirty="0"/>
              <a:t>Author</a:t>
            </a:r>
          </a:p>
          <a:p>
            <a:r>
              <a:rPr lang="en-US" dirty="0"/>
              <a:t>Institutional Affiliation </a:t>
            </a:r>
          </a:p>
          <a:p>
            <a:r>
              <a:rPr lang="en-US" dirty="0"/>
              <a:t>Instructor</a:t>
            </a:r>
          </a:p>
          <a:p>
            <a:r>
              <a:rPr lang="en-US" dirty="0"/>
              <a:t>Course code</a:t>
            </a:r>
          </a:p>
          <a:p>
            <a:r>
              <a:rPr lang="en-US" dirty="0"/>
              <a:t>Date of submission </a:t>
            </a:r>
          </a:p>
        </p:txBody>
      </p:sp>
    </p:spTree>
    <p:extLst>
      <p:ext uri="{BB962C8B-B14F-4D97-AF65-F5344CB8AC3E}">
        <p14:creationId xmlns:p14="http://schemas.microsoft.com/office/powerpoint/2010/main" val="219002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A8711-6964-4199-92C7-FB71FCEFE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Cont.</a:t>
            </a:r>
            <a:r>
              <a:rPr lang="en-US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FB665-6973-41C9-BEE2-A667AB360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For individuals who have problems absorbing vitamin B-12, they recommend changing their diet to include vitamin B-12 fortified grains. </a:t>
            </a:r>
          </a:p>
          <a:p>
            <a:pPr algn="just"/>
            <a:r>
              <a:rPr lang="en-US" dirty="0"/>
              <a:t>However, in extreme cases, vitamin B-12 injection is advised to achieve adequate blood levels of the vitamin (Langan &amp; Goodbred, 2017). </a:t>
            </a:r>
          </a:p>
          <a:p>
            <a:pPr algn="just"/>
            <a:r>
              <a:rPr lang="en-US" dirty="0"/>
              <a:t>For older adults with vitamin B-12 deficiencies, daily supplementation is advised. </a:t>
            </a:r>
          </a:p>
        </p:txBody>
      </p:sp>
    </p:spTree>
    <p:extLst>
      <p:ext uri="{BB962C8B-B14F-4D97-AF65-F5344CB8AC3E}">
        <p14:creationId xmlns:p14="http://schemas.microsoft.com/office/powerpoint/2010/main" val="2030902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531D7-5F57-408F-BEF2-F0899C5E6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136072"/>
            <a:ext cx="9601200" cy="1035627"/>
          </a:xfrm>
        </p:spPr>
        <p:txBody>
          <a:bodyPr/>
          <a:lstStyle/>
          <a:p>
            <a:pPr algn="ctr"/>
            <a:r>
              <a:rPr lang="en-US" b="1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0AD8B-E4EA-462F-AF41-183C60801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22765"/>
            <a:ext cx="9753600" cy="41563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Rose, A. (2021). Vitamin D testing: clinical and laboratory considerations. Retrieved 5 July 2021, from </a:t>
            </a:r>
            <a:r>
              <a:rPr lang="en-US" dirty="0">
                <a:hlinkClick r:id="rId3"/>
              </a:rPr>
              <a:t>https://www.mlo-online.com/home/article/13005240/vitamin-d-testing-clinical-and-laboratory-considerations</a:t>
            </a:r>
            <a:endParaRPr lang="en-US" dirty="0"/>
          </a:p>
          <a:p>
            <a:r>
              <a:rPr lang="en-US" dirty="0"/>
              <a:t>Vitamin B-12 Level Test: Purpose, Procedure &amp; Results. (2021). Retrieved 5 July 2021, from </a:t>
            </a:r>
            <a:r>
              <a:rPr lang="en-US" dirty="0">
                <a:hlinkClick r:id="rId4"/>
              </a:rPr>
              <a:t>https://www.healthline.com/health/vitamin-b12-level</a:t>
            </a:r>
            <a:endParaRPr lang="en-US" dirty="0"/>
          </a:p>
          <a:p>
            <a:r>
              <a:rPr lang="en-US" dirty="0"/>
              <a:t>Vitamin B12 and Folate | Lab Tests Online. (2021). Retrieved 5 July 2021, from </a:t>
            </a:r>
            <a:r>
              <a:rPr lang="en-US" dirty="0">
                <a:hlinkClick r:id="rId5"/>
              </a:rPr>
              <a:t>https://labtestsonline.org/tests/vitamin-b12-and-folate</a:t>
            </a:r>
            <a:endParaRPr lang="en-US" dirty="0"/>
          </a:p>
          <a:p>
            <a:r>
              <a:rPr lang="en-US" dirty="0"/>
              <a:t>Vitamin D Tests | Lab Tests Online. (2021). Retrieved 5 July 2021, from </a:t>
            </a:r>
            <a:r>
              <a:rPr lang="en-US" dirty="0">
                <a:hlinkClick r:id="rId6"/>
              </a:rPr>
              <a:t>https://labtestsonline.org/tests/vitamin-d-tests</a:t>
            </a:r>
            <a:endParaRPr lang="en-US" dirty="0"/>
          </a:p>
          <a:p>
            <a:r>
              <a:rPr lang="en-US" dirty="0"/>
              <a:t>Vitamin D Test: MedlinePlus Medical Test. (2021). Retrieved 5 July 2021, from </a:t>
            </a:r>
            <a:r>
              <a:rPr lang="en-US" dirty="0">
                <a:hlinkClick r:id="rId7"/>
              </a:rPr>
              <a:t>https://medlineplus.gov/lab-tests/vitamin-d-test/</a:t>
            </a:r>
            <a:endParaRPr lang="en-US" dirty="0"/>
          </a:p>
          <a:p>
            <a:r>
              <a:rPr lang="en-US" dirty="0"/>
              <a:t>Langan, R. C., &amp; Goodbred, A. J. (2017). Vitamin B12 deficiency: recognition and management. American family physician, 96(6), 384-389.</a:t>
            </a:r>
          </a:p>
        </p:txBody>
      </p:sp>
    </p:spTree>
    <p:extLst>
      <p:ext uri="{BB962C8B-B14F-4D97-AF65-F5344CB8AC3E}">
        <p14:creationId xmlns:p14="http://schemas.microsoft.com/office/powerpoint/2010/main" val="3227770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49505-A45A-4A4D-80CA-58A73B822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3673"/>
            <a:ext cx="10515600" cy="70701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64598-7473-4099-865E-C4D2D052D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361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Vitamin B-12 represents one of the essential components responsible for efficient brain health, proper nerve functioning, and the production of blood cells. </a:t>
            </a:r>
          </a:p>
          <a:p>
            <a:pPr algn="just"/>
            <a:r>
              <a:rPr lang="en-US" dirty="0"/>
              <a:t>Vitamin D is also another important nutrient that is essential for healthy bones and teeth. </a:t>
            </a:r>
          </a:p>
          <a:p>
            <a:pPr algn="just"/>
            <a:r>
              <a:rPr lang="en-US" dirty="0"/>
              <a:t>Ensuring a healthy balance of these essential vitamins in the bloodstream is usually essential for maintaining good health. </a:t>
            </a:r>
          </a:p>
          <a:p>
            <a:pPr algn="just"/>
            <a:r>
              <a:rPr lang="en-US" dirty="0"/>
              <a:t>Because of this, lab tests for nutritional content are usually important to help individuals understand the current state of their health (labtestsonline, 2021). </a:t>
            </a:r>
          </a:p>
          <a:p>
            <a:pPr algn="just"/>
            <a:r>
              <a:rPr lang="en-US" dirty="0"/>
              <a:t>It is essential to understand that healthcare professionals usually compare the test results against a reference range of normal values to determine nutritional deficiencies. </a:t>
            </a:r>
          </a:p>
        </p:txBody>
      </p:sp>
    </p:spTree>
    <p:extLst>
      <p:ext uri="{BB962C8B-B14F-4D97-AF65-F5344CB8AC3E}">
        <p14:creationId xmlns:p14="http://schemas.microsoft.com/office/powerpoint/2010/main" val="279554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5964E-F4D5-4A0E-A440-2BD577ED1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545"/>
            <a:ext cx="10515600" cy="79014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Lab tests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2D074-1E70-4D86-BB93-177E6216F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/>
              <a:t>To determine potential deficiencies of these essential blood micronutrients, healthcare professionals usually carry out vitamins blood test panels to detect deficiencies across the vitamin spectrum. </a:t>
            </a:r>
          </a:p>
          <a:p>
            <a:pPr algn="just"/>
            <a:r>
              <a:rPr lang="en-US" dirty="0"/>
              <a:t>Digestive disorders may prompt healthcare providers to perform vitamin B-12 tests. </a:t>
            </a:r>
          </a:p>
          <a:p>
            <a:pPr algn="just"/>
            <a:r>
              <a:rPr lang="en-US" dirty="0"/>
              <a:t>Normal levels of vitamin B-12 and vitamin D in the bloodstream indicate that an individual does not have a deficiency. </a:t>
            </a:r>
          </a:p>
          <a:p>
            <a:pPr algn="just"/>
            <a:r>
              <a:rPr lang="en-US" dirty="0"/>
              <a:t>For a blood test panel, healthcare professionals usually use blood drawn from veins; however, home urine tests are also available to check the levels of these important nutrients. </a:t>
            </a:r>
          </a:p>
          <a:p>
            <a:pPr algn="just"/>
            <a:r>
              <a:rPr lang="en-US" dirty="0"/>
              <a:t>A complete blood count is also recommended to evaluate suspected patients with vitamin B-12 deficiency. </a:t>
            </a:r>
          </a:p>
          <a:p>
            <a:pPr algn="just"/>
            <a:r>
              <a:rPr lang="en-US" dirty="0"/>
              <a:t>From this test, any level lower than 150 pg. per mol is indicative of a deficiency.</a:t>
            </a:r>
          </a:p>
          <a:p>
            <a:pPr algn="just"/>
            <a:r>
              <a:rPr lang="en-US" dirty="0"/>
              <a:t>Healthcare professionals usually use blood assays to measure the levels of vitamin D metabolites circulating in the blood (MedlinePlus, 2021).</a:t>
            </a:r>
          </a:p>
          <a:p>
            <a:pPr algn="just"/>
            <a:r>
              <a:rPr lang="en-US" dirty="0"/>
              <a:t>Assays can detect total circulating 25(OH) D for both vitamin D2 and Vitamin D3 metabolites. </a:t>
            </a:r>
          </a:p>
        </p:txBody>
      </p:sp>
    </p:spTree>
    <p:extLst>
      <p:ext uri="{BB962C8B-B14F-4D97-AF65-F5344CB8AC3E}">
        <p14:creationId xmlns:p14="http://schemas.microsoft.com/office/powerpoint/2010/main" val="2187798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0A29C86-E667-4532-8C82-AC93CE0F19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8145" y="0"/>
            <a:ext cx="11443855" cy="665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5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41FD0-851B-46A2-B7BC-E8CB33D46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5127"/>
            <a:ext cx="10515600" cy="84556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Understanding the results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ED570A-0B1D-4141-BE12-B215A7F93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For vitamin B-12, the normal range is usually between 200 and 900 nanograms per milliliter of blood (ng/mL). </a:t>
            </a:r>
          </a:p>
          <a:p>
            <a:pPr algn="just"/>
            <a:r>
              <a:rPr lang="en-US" dirty="0"/>
              <a:t>It is essential to note that individuals whose tests show results at the lower end of this range may require additional tests to determine the underlying causes for their deficiencies. </a:t>
            </a:r>
          </a:p>
          <a:p>
            <a:pPr algn="just"/>
            <a:r>
              <a:rPr lang="en-US" dirty="0"/>
              <a:t>If test results show lower levels of vitamin B-12 below 200 ng/mL, then an individual is said to have a vitamin B-12 deficiency and may at times experience neurological symptoms. </a:t>
            </a:r>
          </a:p>
          <a:p>
            <a:pPr algn="just"/>
            <a:r>
              <a:rPr lang="en-US" dirty="0"/>
              <a:t>Similarly, abnormally high levels of vitamin B-12 may range over 900 ng/mL. </a:t>
            </a:r>
          </a:p>
          <a:p>
            <a:pPr algn="just"/>
            <a:r>
              <a:rPr lang="en-US" dirty="0"/>
              <a:t>Arguably, such results may suggest liver or kidney problems, diabetes, or even other serious forms of leukemia. </a:t>
            </a:r>
          </a:p>
        </p:txBody>
      </p:sp>
    </p:spTree>
    <p:extLst>
      <p:ext uri="{BB962C8B-B14F-4D97-AF65-F5344CB8AC3E}">
        <p14:creationId xmlns:p14="http://schemas.microsoft.com/office/powerpoint/2010/main" val="760219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7EA1-EB1C-4355-B0CB-152F7DDDA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Cont.….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A01AE-1E86-4319-B18C-53426C036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For Vitamin D, serum concentrations of 25(OH) D are considered the best indicator of vitamin D status. </a:t>
            </a:r>
          </a:p>
          <a:p>
            <a:pPr algn="just"/>
            <a:r>
              <a:rPr lang="en-US" dirty="0"/>
              <a:t>Normal levels of vitamin D in the blood, as recommended by experts, currently stand at 30 ng/ mL (the U.S. National Osteoporosis Foundation). </a:t>
            </a:r>
          </a:p>
          <a:p>
            <a:pPr algn="just"/>
            <a:r>
              <a:rPr lang="en-US" dirty="0"/>
              <a:t>These levels are essential for the effective protection of bone health.</a:t>
            </a:r>
          </a:p>
          <a:p>
            <a:pPr algn="just"/>
            <a:r>
              <a:rPr lang="en-US" dirty="0"/>
              <a:t>Vitamins D levels ranging between less than 12 ng/mL to 20 ng/ mL are usually considered low and may suggest vitamin D deficiency, consequently leading to rickets in infants and children. </a:t>
            </a:r>
          </a:p>
          <a:p>
            <a:pPr algn="just"/>
            <a:r>
              <a:rPr lang="en-US" dirty="0"/>
              <a:t>Additionally, these considerably low levels of the essential vitamin may negatively impact general bone health. </a:t>
            </a:r>
          </a:p>
        </p:txBody>
      </p:sp>
    </p:spTree>
    <p:extLst>
      <p:ext uri="{BB962C8B-B14F-4D97-AF65-F5344CB8AC3E}">
        <p14:creationId xmlns:p14="http://schemas.microsoft.com/office/powerpoint/2010/main" val="3822749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E58C-AACB-4C47-8509-9DF71EAE2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Medications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569B0-D7A1-47B9-99A0-910427298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Deficiencies of these essential micronutrients may affect the normal functioning of the body systems. </a:t>
            </a:r>
          </a:p>
          <a:p>
            <a:pPr algn="just"/>
            <a:r>
              <a:rPr lang="en-US" dirty="0"/>
              <a:t>For vitamin B-12, regular supplementation injections may be necessary. </a:t>
            </a:r>
          </a:p>
          <a:p>
            <a:pPr algn="just"/>
            <a:r>
              <a:rPr lang="en-US" dirty="0"/>
              <a:t>Supplementation considerably increases the levels of the vitamin. Besides supplementation, eating more foods rich in vitamin B-12 is also recommended. </a:t>
            </a:r>
          </a:p>
          <a:p>
            <a:pPr algn="just"/>
            <a:r>
              <a:rPr lang="en-US" dirty="0"/>
              <a:t>Even though there is no upper limit for vitamin B-12 intake, increasing levels circulating in the bloodstream may be a point of concern for healthcare professionals and may suggest a severe underlying condition. </a:t>
            </a:r>
          </a:p>
          <a:p>
            <a:pPr algn="just"/>
            <a:r>
              <a:rPr lang="en-US" dirty="0"/>
              <a:t>In such situations, doctors may choose to address the suspected underlying condition rather than increasing vitamin B-12 in the blood. </a:t>
            </a:r>
          </a:p>
        </p:txBody>
      </p:sp>
    </p:spTree>
    <p:extLst>
      <p:ext uri="{BB962C8B-B14F-4D97-AF65-F5344CB8AC3E}">
        <p14:creationId xmlns:p14="http://schemas.microsoft.com/office/powerpoint/2010/main" val="2988524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5FED8-04D1-4864-8A09-55BA6657E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b="1" dirty="0"/>
              <a:t>Cont.…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388A8-233E-454D-BE84-72E05E633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Treatment for vitamin B-12 particularly aims to correct either the high or low levels to reach and maintain considerably adequate levels of the vitamin in the blood. </a:t>
            </a:r>
          </a:p>
          <a:p>
            <a:pPr algn="just"/>
            <a:r>
              <a:rPr lang="en-US" dirty="0"/>
              <a:t>Eating more foods rich in vitamin D is usually recommended; however, taking vitamin D supplements may be considered in extreme cases. </a:t>
            </a:r>
          </a:p>
          <a:p>
            <a:pPr algn="just"/>
            <a:r>
              <a:rPr lang="en-US" dirty="0"/>
              <a:t>Elevated levels of vitamin D in the blood may damage essential organs and blood vessels. </a:t>
            </a:r>
          </a:p>
          <a:p>
            <a:pPr algn="just"/>
            <a:r>
              <a:rPr lang="en-US" dirty="0"/>
              <a:t>For this reason, it is important to stop taking too much supplements and vitamin pills. </a:t>
            </a:r>
          </a:p>
        </p:txBody>
      </p:sp>
    </p:spTree>
    <p:extLst>
      <p:ext uri="{BB962C8B-B14F-4D97-AF65-F5344CB8AC3E}">
        <p14:creationId xmlns:p14="http://schemas.microsoft.com/office/powerpoint/2010/main" val="2663272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4D720-DE0F-4117-8FE9-46D23CBD6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9709"/>
            <a:ext cx="10515600" cy="90097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Plan of care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F464C-40C2-4138-9C61-88FD5FB4C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individuals with vitamin D deficiency, treatment is recommended as follows: </a:t>
            </a:r>
          </a:p>
          <a:p>
            <a:r>
              <a:rPr lang="en-US" dirty="0"/>
              <a:t>For children aged between 1 to 18 years, treatment with 2000 IU/d of vitamin D3 is recommended for a period not less than six weeks. </a:t>
            </a:r>
          </a:p>
          <a:p>
            <a:r>
              <a:rPr lang="en-US" dirty="0"/>
              <a:t>This is essential to achieve adequate levels of 25(OH) D. Maintenance therapy for these individuals should include a 1000 IU/day therapy. For adults, a dosage of 50 000 IU is recommended for eight weeks, followed by maintenance therapy of 2000 IU/day. </a:t>
            </a:r>
          </a:p>
          <a:p>
            <a:r>
              <a:rPr lang="en-US" dirty="0"/>
              <a:t>Even though these are usually considered the standard treatment methods, experts recommend a higher dosage in obese patients with malabsorption syndromes ranging between 6000- 10000 IU daily followed by a 6000 IU/d therapy.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91948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36</TotalTime>
  <Words>1055</Words>
  <Application>Microsoft Office PowerPoint</Application>
  <PresentationFormat>Widescreen</PresentationFormat>
  <Paragraphs>61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Franklin Gothic Book</vt:lpstr>
      <vt:lpstr>Crop</vt:lpstr>
      <vt:lpstr>Serum concentration Tests</vt:lpstr>
      <vt:lpstr>Introduction </vt:lpstr>
      <vt:lpstr>Lab tests </vt:lpstr>
      <vt:lpstr>PowerPoint Presentation</vt:lpstr>
      <vt:lpstr>Understanding the results </vt:lpstr>
      <vt:lpstr>Cont.….</vt:lpstr>
      <vt:lpstr>Medications </vt:lpstr>
      <vt:lpstr>Cont.…</vt:lpstr>
      <vt:lpstr>Plan of care </vt:lpstr>
      <vt:lpstr>Cont.…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steveyoung640@gmail.com</dc:creator>
  <cp:lastModifiedBy>Baraza</cp:lastModifiedBy>
  <cp:revision>17</cp:revision>
  <dcterms:created xsi:type="dcterms:W3CDTF">2021-07-05T08:02:49Z</dcterms:created>
  <dcterms:modified xsi:type="dcterms:W3CDTF">2021-07-05T15:41:36Z</dcterms:modified>
</cp:coreProperties>
</file>